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64" r:id="rId1"/>
    <p:sldMasterId id="2147484349" r:id="rId2"/>
    <p:sldMasterId id="2147484181" r:id="rId3"/>
    <p:sldMasterId id="2147484442" r:id="rId4"/>
  </p:sldMasterIdLst>
  <p:notesMasterIdLst>
    <p:notesMasterId r:id="rId25"/>
  </p:notesMasterIdLst>
  <p:handoutMasterIdLst>
    <p:handoutMasterId r:id="rId26"/>
  </p:handoutMasterIdLst>
  <p:sldIdLst>
    <p:sldId id="454" r:id="rId5"/>
    <p:sldId id="472" r:id="rId6"/>
    <p:sldId id="473" r:id="rId7"/>
    <p:sldId id="474" r:id="rId8"/>
    <p:sldId id="461" r:id="rId9"/>
    <p:sldId id="434" r:id="rId10"/>
    <p:sldId id="462" r:id="rId11"/>
    <p:sldId id="469" r:id="rId12"/>
    <p:sldId id="468" r:id="rId13"/>
    <p:sldId id="463" r:id="rId14"/>
    <p:sldId id="475" r:id="rId15"/>
    <p:sldId id="467" r:id="rId16"/>
    <p:sldId id="466" r:id="rId17"/>
    <p:sldId id="465" r:id="rId18"/>
    <p:sldId id="464" r:id="rId19"/>
    <p:sldId id="470" r:id="rId20"/>
    <p:sldId id="476" r:id="rId21"/>
    <p:sldId id="452" r:id="rId22"/>
    <p:sldId id="477" r:id="rId23"/>
    <p:sldId id="478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3">
          <p15:clr>
            <a:srgbClr val="A4A3A4"/>
          </p15:clr>
        </p15:guide>
        <p15:guide id="2" orient="horz" pos="608">
          <p15:clr>
            <a:srgbClr val="A4A3A4"/>
          </p15:clr>
        </p15:guide>
        <p15:guide id="3" pos="285">
          <p15:clr>
            <a:srgbClr val="A4A3A4"/>
          </p15:clr>
        </p15:guide>
        <p15:guide id="4" pos="2906">
          <p15:clr>
            <a:srgbClr val="A4A3A4"/>
          </p15:clr>
        </p15:guide>
        <p15:guide id="5" pos="54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D5D5F"/>
    <a:srgbClr val="E9E9E9"/>
    <a:srgbClr val="F3F3F3"/>
    <a:srgbClr val="F2F2F2"/>
    <a:srgbClr val="9B988C"/>
    <a:srgbClr val="A49E90"/>
    <a:srgbClr val="361021"/>
    <a:srgbClr val="ACA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65550" autoAdjust="0"/>
  </p:normalViewPr>
  <p:slideViewPr>
    <p:cSldViewPr snapToGrid="0">
      <p:cViewPr varScale="1">
        <p:scale>
          <a:sx n="65" d="100"/>
          <a:sy n="65" d="100"/>
        </p:scale>
        <p:origin x="1602" y="72"/>
      </p:cViewPr>
      <p:guideLst>
        <p:guide orient="horz" pos="4063"/>
        <p:guide orient="horz" pos="608"/>
        <p:guide pos="285"/>
        <p:guide pos="2906"/>
        <p:guide pos="54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02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EBD344-861D-4B37-81E4-917A70E93C46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4D6F07-A8ED-41C0-ABC8-A1EBBE9E3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3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23032A-79F6-4E60-9E83-C72D7F495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40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13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15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7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6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79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41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6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63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99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2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following three slides are from “Make, Remake and Remodel – Trust Design and Redesign to Minimize Taxes and Maximize Family Wealth” presented by:</a:t>
            </a:r>
          </a:p>
          <a:p>
            <a:r>
              <a:rPr lang="en-US" dirty="0" smtClean="0"/>
              <a:t>Robert A. Romanoff, </a:t>
            </a:r>
            <a:r>
              <a:rPr lang="en-US" dirty="0" err="1" smtClean="0"/>
              <a:t>Levenfeld</a:t>
            </a:r>
            <a:r>
              <a:rPr lang="en-US" dirty="0" smtClean="0"/>
              <a:t> Pearlstein, LLC, Chicago; and, Suzanne L. Shier, The Northern Trust Company, Chicago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8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6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3032A-79F6-4E60-9E83-C72D7F49572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0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7059613" y="6154738"/>
            <a:ext cx="1673225" cy="43497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endParaRPr lang="en-US" sz="11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4846638" y="6135688"/>
            <a:ext cx="38941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spc="300" baseline="0">
                <a:solidFill>
                  <a:schemeClr val="bg1"/>
                </a:solidFill>
                <a:latin typeface="+mj-lt"/>
                <a:ea typeface="Geneva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sz="1100" b="1" spc="0" dirty="0" smtClean="0">
                <a:solidFill>
                  <a:srgbClr val="361021"/>
                </a:solidFill>
              </a:rPr>
              <a:t>HENSONEFRON.COM</a:t>
            </a:r>
            <a:endParaRPr lang="en-US" sz="1100" b="1" spc="0" dirty="0">
              <a:solidFill>
                <a:srgbClr val="BBB1A6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707188"/>
            <a:ext cx="9153525" cy="161925"/>
          </a:xfrm>
          <a:prstGeom prst="rect">
            <a:avLst/>
          </a:prstGeom>
          <a:solidFill>
            <a:srgbClr val="361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6102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3954463" y="5775325"/>
            <a:ext cx="47894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spc="300" baseline="0">
                <a:solidFill>
                  <a:schemeClr val="bg1"/>
                </a:solidFill>
                <a:latin typeface="+mj-lt"/>
                <a:ea typeface="Geneva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100" dirty="0" smtClean="0">
                <a:solidFill>
                  <a:srgbClr val="5D5D5F"/>
                </a:solidFill>
              </a:rPr>
              <a:t>220 South Sixth Street, Suite 1800  |  Minneapolis, MN 55402-4503</a:t>
            </a:r>
            <a:br>
              <a:rPr lang="en-US" sz="1100" dirty="0" smtClean="0">
                <a:solidFill>
                  <a:srgbClr val="5D5D5F"/>
                </a:solidFill>
              </a:rPr>
            </a:br>
            <a:r>
              <a:rPr lang="en-US" sz="1100" b="1" dirty="0" smtClean="0">
                <a:solidFill>
                  <a:srgbClr val="5D5D5F"/>
                </a:solidFill>
              </a:rPr>
              <a:t>P: (</a:t>
            </a:r>
            <a:r>
              <a:rPr lang="en-US" sz="1100" dirty="0" smtClean="0">
                <a:solidFill>
                  <a:srgbClr val="5D5D5F"/>
                </a:solidFill>
              </a:rPr>
              <a:t>612) 339-2500   </a:t>
            </a:r>
            <a:r>
              <a:rPr lang="en-US" sz="1100" b="1" dirty="0" smtClean="0">
                <a:solidFill>
                  <a:srgbClr val="5D5D5F"/>
                </a:solidFill>
              </a:rPr>
              <a:t> F: </a:t>
            </a:r>
            <a:r>
              <a:rPr lang="en-US" sz="1100" dirty="0" smtClean="0">
                <a:solidFill>
                  <a:srgbClr val="5D5D5F"/>
                </a:solidFill>
              </a:rPr>
              <a:t>(612) 339-6364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1"/>
          </p:nvPr>
        </p:nvSpPr>
        <p:spPr>
          <a:xfrm>
            <a:off x="457201" y="5715000"/>
            <a:ext cx="4253344" cy="750454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1400">
                <a:solidFill>
                  <a:srgbClr val="5D5D5F"/>
                </a:solidFill>
              </a:defRPr>
            </a:lvl1pPr>
            <a:lvl2pPr marL="3175" indent="0">
              <a:lnSpc>
                <a:spcPct val="140000"/>
              </a:lnSpc>
              <a:buFontTx/>
              <a:buNone/>
              <a:defRPr sz="2200">
                <a:solidFill>
                  <a:srgbClr val="5D5D5F"/>
                </a:solidFill>
              </a:defRPr>
            </a:lvl2pPr>
            <a:lvl3pPr marL="0" indent="0">
              <a:lnSpc>
                <a:spcPct val="140000"/>
              </a:lnSpc>
              <a:buNone/>
              <a:defRPr sz="1600" i="1">
                <a:solidFill>
                  <a:srgbClr val="5D5D5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3122352"/>
            <a:ext cx="8085213" cy="6908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800">
                <a:solidFill>
                  <a:srgbClr val="36102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57200" y="3833092"/>
            <a:ext cx="8109527" cy="7504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5D5D5F"/>
                </a:solidFill>
              </a:defRPr>
            </a:lvl1pPr>
            <a:lvl2pPr marL="3175" indent="0">
              <a:lnSpc>
                <a:spcPct val="140000"/>
              </a:lnSpc>
              <a:buFontTx/>
              <a:buNone/>
              <a:defRPr sz="2200">
                <a:solidFill>
                  <a:srgbClr val="5D5D5F"/>
                </a:solidFill>
              </a:defRPr>
            </a:lvl2pPr>
            <a:lvl3pPr marL="0" indent="0">
              <a:lnSpc>
                <a:spcPct val="140000"/>
              </a:lnSpc>
              <a:buNone/>
              <a:defRPr sz="1600" i="1">
                <a:solidFill>
                  <a:srgbClr val="5D5D5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85216" y="4910328"/>
            <a:ext cx="950976" cy="950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Attorney Photo</a:t>
            </a:r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645920" y="4910328"/>
            <a:ext cx="950976" cy="95097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aseline="0"/>
            </a:lvl1pPr>
          </a:lstStyle>
          <a:p>
            <a:pPr lvl="0"/>
            <a:r>
              <a:rPr lang="en-US" noProof="0" dirty="0" smtClean="0"/>
              <a:t>Attorney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958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79463"/>
            <a:ext cx="9144000" cy="4530725"/>
          </a:xfrm>
          <a:prstGeom prst="rect">
            <a:avLst/>
          </a:prstGeom>
          <a:solidFill>
            <a:srgbClr val="BBB1A6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BBB1A6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-381000" y="-1531938"/>
            <a:ext cx="3446463" cy="77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5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sz="50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 userDrawn="1"/>
        </p:nvSpPr>
        <p:spPr bwMode="auto">
          <a:xfrm>
            <a:off x="652463" y="-1541463"/>
            <a:ext cx="3444875" cy="778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5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en-US" sz="5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63050" cy="792163"/>
          </a:xfrm>
          <a:prstGeom prst="rect">
            <a:avLst/>
          </a:prstGeom>
          <a:solidFill>
            <a:srgbClr val="A49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1A597B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72820"/>
            <a:ext cx="8077199" cy="4230700"/>
          </a:xfrm>
        </p:spPr>
        <p:txBody>
          <a:bodyPr/>
          <a:lstStyle>
            <a:lvl1pPr marL="0">
              <a:lnSpc>
                <a:spcPct val="140000"/>
              </a:lnSpc>
              <a:defRPr b="0" i="1" baseline="0">
                <a:solidFill>
                  <a:srgbClr val="48182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add text or insert graphic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132080"/>
            <a:ext cx="8145689" cy="69088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2048" y="204576"/>
            <a:ext cx="8085213" cy="690880"/>
          </a:xfrm>
          <a:prstGeom prst="rect">
            <a:avLst/>
          </a:prstGeom>
        </p:spPr>
        <p:txBody>
          <a:bodyPr/>
          <a:lstStyle>
            <a:lvl1pPr marL="342900" indent="-342900" algn="ctr">
              <a:defRPr sz="3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645920"/>
            <a:ext cx="1828800" cy="1828800"/>
          </a:xfrm>
          <a:prstGeom prst="rect">
            <a:avLst/>
          </a:prstGeom>
        </p:spPr>
        <p:txBody>
          <a:bodyPr/>
          <a:lstStyle>
            <a:lvl1pPr algn="ctr">
              <a:defRPr sz="2000" baseline="0"/>
            </a:lvl1pPr>
          </a:lstStyle>
          <a:p>
            <a:pPr lvl="0"/>
            <a:r>
              <a:rPr lang="en-US" noProof="0" dirty="0" smtClean="0"/>
              <a:t>Attorney Photo</a:t>
            </a:r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486400" y="1645920"/>
            <a:ext cx="1828800" cy="1828800"/>
          </a:xfrm>
          <a:prstGeom prst="rect">
            <a:avLst/>
          </a:prstGeom>
        </p:spPr>
        <p:txBody>
          <a:bodyPr/>
          <a:lstStyle>
            <a:lvl1pPr algn="ctr">
              <a:defRPr sz="2000"/>
            </a:lvl1pPr>
          </a:lstStyle>
          <a:p>
            <a:pPr lvl="0"/>
            <a:r>
              <a:rPr lang="en-US" noProof="0" dirty="0" smtClean="0"/>
              <a:t>Attorney Photo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554480" y="3657600"/>
            <a:ext cx="2509837" cy="914400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+mn-lt"/>
              </a:defRPr>
            </a:lvl1pPr>
          </a:lstStyle>
          <a:p>
            <a:pPr lvl="0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212080" y="3657600"/>
            <a:ext cx="2509837" cy="91440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pPr lvl="0"/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9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1817716"/>
            <a:ext cx="8085213" cy="69088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2840182"/>
            <a:ext cx="8109527" cy="2459181"/>
          </a:xfrm>
          <a:prstGeom prst="rect">
            <a:avLst/>
          </a:prstGeom>
        </p:spPr>
        <p:txBody>
          <a:bodyPr/>
          <a:lstStyle>
            <a:lvl1pPr marL="0" indent="0">
              <a:defRPr sz="2800"/>
            </a:lvl1pPr>
            <a:lvl2pPr marL="3175" indent="0">
              <a:lnSpc>
                <a:spcPct val="140000"/>
              </a:lnSpc>
              <a:buFontTx/>
              <a:buNone/>
              <a:defRPr sz="2200">
                <a:solidFill>
                  <a:srgbClr val="5D5D5F"/>
                </a:solidFill>
              </a:defRPr>
            </a:lvl2pPr>
            <a:lvl3pPr marL="0" indent="0">
              <a:lnSpc>
                <a:spcPct val="140000"/>
              </a:lnSpc>
              <a:buNone/>
              <a:defRPr sz="1600" i="1">
                <a:solidFill>
                  <a:srgbClr val="5D5D5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1349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820"/>
            <a:ext cx="8077200" cy="4230700"/>
          </a:xfrm>
        </p:spPr>
        <p:txBody>
          <a:bodyPr/>
          <a:lstStyle>
            <a:lvl1pPr>
              <a:defRPr>
                <a:solidFill>
                  <a:srgbClr val="48182D"/>
                </a:solidFill>
              </a:defRPr>
            </a:lvl1pPr>
            <a:lvl2pPr>
              <a:defRPr>
                <a:solidFill>
                  <a:srgbClr val="5D5D5F"/>
                </a:solidFill>
              </a:defRPr>
            </a:lvl2pPr>
            <a:lvl3pPr>
              <a:defRPr>
                <a:solidFill>
                  <a:srgbClr val="5D5D5F"/>
                </a:solidFill>
              </a:defRPr>
            </a:lvl3pPr>
            <a:lvl4pPr>
              <a:defRPr>
                <a:solidFill>
                  <a:srgbClr val="5D5D5F"/>
                </a:solidFill>
              </a:defRPr>
            </a:lvl4pPr>
            <a:lvl5pPr>
              <a:defRPr>
                <a:solidFill>
                  <a:srgbClr val="5D5D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132080"/>
            <a:ext cx="8085213" cy="69088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9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 SID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820"/>
            <a:ext cx="4886207" cy="4054217"/>
          </a:xfrm>
        </p:spPr>
        <p:txBody>
          <a:bodyPr/>
          <a:lstStyle>
            <a:lvl1pPr marL="0" indent="0">
              <a:defRPr sz="2800"/>
            </a:lvl1pPr>
            <a:lvl2pPr marL="3175" indent="0">
              <a:lnSpc>
                <a:spcPct val="140000"/>
              </a:lnSpc>
              <a:buFontTx/>
              <a:buNone/>
              <a:defRPr sz="2200">
                <a:solidFill>
                  <a:srgbClr val="5D5D5F"/>
                </a:solidFill>
              </a:defRPr>
            </a:lvl2pPr>
            <a:lvl3pPr marL="0" indent="0">
              <a:lnSpc>
                <a:spcPct val="140000"/>
              </a:lnSpc>
              <a:buNone/>
              <a:defRPr sz="1600" i="1">
                <a:solidFill>
                  <a:srgbClr val="5D5D5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132080"/>
            <a:ext cx="8145689" cy="69088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606815" y="1090613"/>
            <a:ext cx="2981559" cy="40213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890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ID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819"/>
            <a:ext cx="4867393" cy="3903699"/>
          </a:xfrm>
        </p:spPr>
        <p:txBody>
          <a:bodyPr/>
          <a:lstStyle>
            <a:lvl1pPr marL="0">
              <a:defRPr sz="2800">
                <a:solidFill>
                  <a:srgbClr val="361021"/>
                </a:solidFill>
              </a:defRPr>
            </a:lvl1pPr>
            <a:lvl2pPr>
              <a:defRPr sz="2200">
                <a:solidFill>
                  <a:srgbClr val="5D5D5F"/>
                </a:solidFill>
              </a:defRPr>
            </a:lvl2pPr>
            <a:lvl3pPr>
              <a:defRPr sz="2000">
                <a:solidFill>
                  <a:srgbClr val="5D5D5F"/>
                </a:solidFill>
              </a:defRPr>
            </a:lvl3pPr>
            <a:lvl4pPr>
              <a:defRPr sz="1800">
                <a:solidFill>
                  <a:srgbClr val="5D5D5F"/>
                </a:solidFill>
              </a:defRPr>
            </a:lvl4pPr>
            <a:lvl5pPr>
              <a:defRPr sz="1600">
                <a:solidFill>
                  <a:srgbClr val="5D5D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4025" y="132080"/>
            <a:ext cx="8145689" cy="69088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606815" y="1090613"/>
            <a:ext cx="2981559" cy="386715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857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820"/>
            <a:ext cx="8077200" cy="4230700"/>
          </a:xfrm>
        </p:spPr>
        <p:txBody>
          <a:bodyPr/>
          <a:lstStyle>
            <a:lvl1pPr>
              <a:defRPr>
                <a:solidFill>
                  <a:srgbClr val="48182D"/>
                </a:solidFill>
              </a:defRPr>
            </a:lvl1pPr>
            <a:lvl2pPr>
              <a:defRPr>
                <a:solidFill>
                  <a:srgbClr val="5D5D5F"/>
                </a:solidFill>
              </a:defRPr>
            </a:lvl2pPr>
            <a:lvl3pPr>
              <a:defRPr>
                <a:solidFill>
                  <a:srgbClr val="5D5D5F"/>
                </a:solidFill>
              </a:defRPr>
            </a:lvl3pPr>
            <a:lvl4pPr>
              <a:defRPr>
                <a:solidFill>
                  <a:srgbClr val="5D5D5F"/>
                </a:solidFill>
              </a:defRPr>
            </a:lvl4pPr>
            <a:lvl5pPr>
              <a:defRPr>
                <a:solidFill>
                  <a:srgbClr val="5D5D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132080"/>
            <a:ext cx="8085213" cy="69088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9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132080"/>
            <a:ext cx="8085213" cy="69088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072820"/>
            <a:ext cx="8077199" cy="4230700"/>
          </a:xfrm>
        </p:spPr>
        <p:txBody>
          <a:bodyPr/>
          <a:lstStyle>
            <a:lvl1pPr marL="0">
              <a:lnSpc>
                <a:spcPct val="140000"/>
              </a:lnSpc>
              <a:defRPr b="0" i="1">
                <a:solidFill>
                  <a:srgbClr val="48182D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add text or insert graphic</a:t>
            </a:r>
          </a:p>
        </p:txBody>
      </p:sp>
    </p:spTree>
    <p:extLst>
      <p:ext uri="{BB962C8B-B14F-4D97-AF65-F5344CB8AC3E}">
        <p14:creationId xmlns:p14="http://schemas.microsoft.com/office/powerpoint/2010/main" val="12822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820"/>
            <a:ext cx="3788229" cy="4230700"/>
          </a:xfrm>
        </p:spPr>
        <p:txBody>
          <a:bodyPr/>
          <a:lstStyle>
            <a:lvl1pPr marL="0" indent="0">
              <a:defRPr>
                <a:solidFill>
                  <a:srgbClr val="48182D"/>
                </a:solidFill>
              </a:defRPr>
            </a:lvl1pPr>
            <a:lvl2pPr>
              <a:defRPr>
                <a:solidFill>
                  <a:srgbClr val="5D5D5F"/>
                </a:solidFill>
              </a:defRPr>
            </a:lvl2pPr>
            <a:lvl3pPr>
              <a:defRPr>
                <a:solidFill>
                  <a:srgbClr val="5D5D5F"/>
                </a:solidFill>
              </a:defRPr>
            </a:lvl3pPr>
            <a:lvl4pPr>
              <a:defRPr>
                <a:solidFill>
                  <a:srgbClr val="5D5D5F"/>
                </a:solidFill>
              </a:defRPr>
            </a:lvl4pPr>
            <a:lvl5pPr>
              <a:defRPr>
                <a:solidFill>
                  <a:srgbClr val="5D5D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904620" y="1072820"/>
            <a:ext cx="3788229" cy="4230700"/>
          </a:xfrm>
        </p:spPr>
        <p:txBody>
          <a:bodyPr/>
          <a:lstStyle>
            <a:lvl1pPr marL="0" indent="0">
              <a:defRPr>
                <a:solidFill>
                  <a:srgbClr val="48182D"/>
                </a:solidFill>
              </a:defRPr>
            </a:lvl1pPr>
            <a:lvl2pPr>
              <a:defRPr>
                <a:solidFill>
                  <a:srgbClr val="5D5D5F"/>
                </a:solidFill>
              </a:defRPr>
            </a:lvl2pPr>
            <a:lvl3pPr>
              <a:defRPr>
                <a:solidFill>
                  <a:srgbClr val="5D5D5F"/>
                </a:solidFill>
              </a:defRPr>
            </a:lvl3pPr>
            <a:lvl4pPr>
              <a:defRPr>
                <a:solidFill>
                  <a:srgbClr val="5D5D5F"/>
                </a:solidFill>
              </a:defRPr>
            </a:lvl4pPr>
            <a:lvl5pPr>
              <a:defRPr>
                <a:solidFill>
                  <a:srgbClr val="5D5D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4025" y="132080"/>
            <a:ext cx="8085213" cy="69088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2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COM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9486"/>
            <a:ext cx="3776133" cy="3282810"/>
          </a:xfrm>
        </p:spPr>
        <p:txBody>
          <a:bodyPr/>
          <a:lstStyle>
            <a:lvl1pPr marL="0">
              <a:defRPr sz="2200">
                <a:solidFill>
                  <a:srgbClr val="5D5D5F"/>
                </a:solidFill>
              </a:defRPr>
            </a:lvl1pPr>
            <a:lvl2pPr>
              <a:defRPr sz="2000">
                <a:solidFill>
                  <a:srgbClr val="5D5D5F"/>
                </a:solidFill>
              </a:defRPr>
            </a:lvl2pPr>
            <a:lvl3pPr>
              <a:defRPr sz="1800">
                <a:solidFill>
                  <a:srgbClr val="5D5D5F"/>
                </a:solidFill>
              </a:defRPr>
            </a:lvl3pPr>
            <a:lvl4pPr>
              <a:defRPr sz="1600">
                <a:solidFill>
                  <a:srgbClr val="5D5D5F"/>
                </a:solidFill>
              </a:defRPr>
            </a:lvl4pPr>
            <a:lvl5pPr>
              <a:defRPr sz="1400">
                <a:solidFill>
                  <a:srgbClr val="5D5D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910667" y="1919486"/>
            <a:ext cx="3776133" cy="3282810"/>
          </a:xfrm>
        </p:spPr>
        <p:txBody>
          <a:bodyPr/>
          <a:lstStyle>
            <a:lvl1pPr marL="0">
              <a:defRPr sz="2200">
                <a:solidFill>
                  <a:srgbClr val="5D5D5F"/>
                </a:solidFill>
              </a:defRPr>
            </a:lvl1pPr>
            <a:lvl2pPr>
              <a:defRPr sz="2000">
                <a:solidFill>
                  <a:srgbClr val="5D5D5F"/>
                </a:solidFill>
              </a:defRPr>
            </a:lvl2pPr>
            <a:lvl3pPr>
              <a:defRPr sz="1800">
                <a:solidFill>
                  <a:srgbClr val="5D5D5F"/>
                </a:solidFill>
              </a:defRPr>
            </a:lvl3pPr>
            <a:lvl4pPr>
              <a:defRPr sz="1600">
                <a:solidFill>
                  <a:srgbClr val="5D5D5F"/>
                </a:solidFill>
              </a:defRPr>
            </a:lvl4pPr>
            <a:lvl5pPr>
              <a:defRPr sz="1400">
                <a:solidFill>
                  <a:srgbClr val="5D5D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4025" y="132080"/>
            <a:ext cx="8230356" cy="690880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111" y="1053155"/>
            <a:ext cx="8287926" cy="735013"/>
          </a:xfrm>
        </p:spPr>
        <p:txBody>
          <a:bodyPr/>
          <a:lstStyle>
            <a:lvl1pPr marL="0">
              <a:defRPr sz="2800">
                <a:solidFill>
                  <a:srgbClr val="48182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0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63050" cy="2643188"/>
          </a:xfrm>
          <a:prstGeom prst="rect">
            <a:avLst/>
          </a:prstGeom>
          <a:solidFill>
            <a:srgbClr val="9B98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10" descr="HE_Logo_Rev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34988"/>
            <a:ext cx="34766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63050" cy="2643188"/>
          </a:xfrm>
          <a:prstGeom prst="rect">
            <a:avLst/>
          </a:prstGeom>
          <a:solidFill>
            <a:srgbClr val="5D5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707188"/>
            <a:ext cx="9153525" cy="161925"/>
          </a:xfrm>
          <a:prstGeom prst="rect">
            <a:avLst/>
          </a:prstGeom>
          <a:solidFill>
            <a:srgbClr val="361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61021"/>
              </a:solidFill>
            </a:endParaRPr>
          </a:p>
        </p:txBody>
      </p:sp>
      <p:pic>
        <p:nvPicPr>
          <p:cNvPr id="2052" name="Picture 1" descr="HE_Logo_RGB(F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553075"/>
            <a:ext cx="19748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4846638" y="6135688"/>
            <a:ext cx="38941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spc="300" baseline="0">
                <a:solidFill>
                  <a:schemeClr val="bg1"/>
                </a:solidFill>
                <a:latin typeface="+mj-lt"/>
                <a:ea typeface="Geneva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sz="1100" b="1" spc="0" dirty="0" smtClean="0">
                <a:solidFill>
                  <a:srgbClr val="361021"/>
                </a:solidFill>
              </a:rPr>
              <a:t>HENSONEFRON.COM</a:t>
            </a:r>
            <a:endParaRPr lang="en-US" sz="1100" b="1" spc="0" dirty="0">
              <a:solidFill>
                <a:srgbClr val="BBB1A6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 bwMode="auto">
          <a:xfrm>
            <a:off x="3954463" y="5775325"/>
            <a:ext cx="47894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spc="300" baseline="0">
                <a:solidFill>
                  <a:schemeClr val="bg1"/>
                </a:solidFill>
                <a:latin typeface="+mj-lt"/>
                <a:ea typeface="Geneva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100" dirty="0" smtClean="0">
                <a:solidFill>
                  <a:srgbClr val="5D5D5F"/>
                </a:solidFill>
              </a:rPr>
              <a:t>220 South Sixth Street, Suite 1800  |  Minneapolis, MN 55402-4503</a:t>
            </a:r>
            <a:br>
              <a:rPr lang="en-US" sz="1100" dirty="0" smtClean="0">
                <a:solidFill>
                  <a:srgbClr val="5D5D5F"/>
                </a:solidFill>
              </a:rPr>
            </a:br>
            <a:r>
              <a:rPr lang="en-US" sz="1100" b="1" dirty="0" smtClean="0">
                <a:solidFill>
                  <a:srgbClr val="5D5D5F"/>
                </a:solidFill>
              </a:rPr>
              <a:t>P: (</a:t>
            </a:r>
            <a:r>
              <a:rPr lang="en-US" sz="1100" dirty="0" smtClean="0">
                <a:solidFill>
                  <a:srgbClr val="5D5D5F"/>
                </a:solidFill>
              </a:rPr>
              <a:t>612) 339-2500   </a:t>
            </a:r>
            <a:r>
              <a:rPr lang="en-US" sz="1100" b="1" dirty="0" smtClean="0">
                <a:solidFill>
                  <a:srgbClr val="5D5D5F"/>
                </a:solidFill>
              </a:rPr>
              <a:t> F: </a:t>
            </a:r>
            <a:r>
              <a:rPr lang="en-US" sz="1100" dirty="0" smtClean="0">
                <a:solidFill>
                  <a:srgbClr val="5D5D5F"/>
                </a:solidFill>
              </a:rPr>
              <a:t>(612) 339-6364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3200" kern="1200">
          <a:solidFill>
            <a:srgbClr val="36102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63050" cy="792163"/>
          </a:xfrm>
          <a:prstGeom prst="rect">
            <a:avLst/>
          </a:prstGeom>
          <a:solidFill>
            <a:srgbClr val="A49E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1A597B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707188"/>
            <a:ext cx="9153525" cy="161925"/>
          </a:xfrm>
          <a:prstGeom prst="rect">
            <a:avLst/>
          </a:prstGeom>
          <a:solidFill>
            <a:srgbClr val="361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61021"/>
              </a:solidFill>
            </a:endParaRPr>
          </a:p>
        </p:txBody>
      </p:sp>
      <p:pic>
        <p:nvPicPr>
          <p:cNvPr id="3077" name="Picture 1" descr="HE_Logo_RGB(F)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553075"/>
            <a:ext cx="19748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846638" y="6135688"/>
            <a:ext cx="38941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spc="300" baseline="0">
                <a:solidFill>
                  <a:schemeClr val="bg1"/>
                </a:solidFill>
                <a:latin typeface="+mj-lt"/>
                <a:ea typeface="Geneva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sz="1100" b="1" spc="0" dirty="0" smtClean="0">
                <a:solidFill>
                  <a:srgbClr val="361021"/>
                </a:solidFill>
                <a:latin typeface="Calibri"/>
              </a:rPr>
              <a:t>HENSONEFRON.COM</a:t>
            </a:r>
            <a:endParaRPr lang="en-US" sz="1100" b="1" spc="0" dirty="0">
              <a:solidFill>
                <a:srgbClr val="BBB1A6"/>
              </a:solidFill>
              <a:latin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 userDrawn="1"/>
        </p:nvSpPr>
        <p:spPr bwMode="auto">
          <a:xfrm>
            <a:off x="3954463" y="5775325"/>
            <a:ext cx="47894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spc="300" baseline="0">
                <a:solidFill>
                  <a:schemeClr val="bg1"/>
                </a:solidFill>
                <a:latin typeface="+mj-lt"/>
                <a:ea typeface="Geneva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100" dirty="0" smtClean="0">
                <a:solidFill>
                  <a:srgbClr val="5D5D5F"/>
                </a:solidFill>
                <a:latin typeface="Calibri"/>
              </a:rPr>
              <a:t>220 South Sixth Street, Suite 1800  |  Minneapolis, MN 55402-4503</a:t>
            </a:r>
            <a:br>
              <a:rPr lang="en-US" sz="1100" dirty="0" smtClean="0">
                <a:solidFill>
                  <a:srgbClr val="5D5D5F"/>
                </a:solidFill>
                <a:latin typeface="Calibri"/>
              </a:rPr>
            </a:br>
            <a:r>
              <a:rPr lang="en-US" sz="1100" b="1" dirty="0" smtClean="0">
                <a:solidFill>
                  <a:srgbClr val="5D5D5F"/>
                </a:solidFill>
                <a:latin typeface="Calibri"/>
              </a:rPr>
              <a:t>P: (</a:t>
            </a:r>
            <a:r>
              <a:rPr lang="en-US" sz="1100" dirty="0" smtClean="0">
                <a:solidFill>
                  <a:srgbClr val="5D5D5F"/>
                </a:solidFill>
                <a:latin typeface="Calibri"/>
              </a:rPr>
              <a:t>612) 339-2500   </a:t>
            </a:r>
            <a:r>
              <a:rPr lang="en-US" sz="1100" b="1" dirty="0" smtClean="0">
                <a:solidFill>
                  <a:srgbClr val="5D5D5F"/>
                </a:solidFill>
                <a:latin typeface="Calibri"/>
              </a:rPr>
              <a:t> F: </a:t>
            </a:r>
            <a:r>
              <a:rPr lang="en-US" sz="1100" dirty="0" smtClean="0">
                <a:solidFill>
                  <a:srgbClr val="5D5D5F"/>
                </a:solidFill>
                <a:latin typeface="Calibri"/>
              </a:rPr>
              <a:t>(612) 339-6364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9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 spc="300">
          <a:solidFill>
            <a:schemeClr val="bg1"/>
          </a:solidFill>
          <a:latin typeface="+mj-lt"/>
          <a:ea typeface="Geneva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Arial" charset="0"/>
          <a:ea typeface="Geneva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Arial" charset="0"/>
          <a:ea typeface="Geneva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Arial" charset="0"/>
          <a:ea typeface="Geneva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Arial" charset="0"/>
          <a:ea typeface="Geneva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361021"/>
          </a:solidFill>
          <a:latin typeface="Calibri"/>
          <a:ea typeface="Geneva" charset="0"/>
          <a:cs typeface="Calibri"/>
        </a:defRPr>
      </a:lvl1pPr>
      <a:lvl2pPr marL="346075" indent="-342900" algn="l" rtl="0" eaLnBrk="0" fontAlgn="base" hangingPunct="0">
        <a:spcBef>
          <a:spcPct val="20000"/>
        </a:spcBef>
        <a:spcAft>
          <a:spcPct val="0"/>
        </a:spcAft>
        <a:buClr>
          <a:srgbClr val="444444"/>
        </a:buClr>
        <a:buSzPct val="80000"/>
        <a:buFont typeface="Arial" pitchFamily="34" charset="0"/>
        <a:buChar char="•"/>
        <a:defRPr sz="2200">
          <a:solidFill>
            <a:srgbClr val="5D5D5F"/>
          </a:solidFill>
          <a:latin typeface="Calibri"/>
          <a:ea typeface="Arial" charset="0"/>
          <a:cs typeface="Calibri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80000"/>
        <a:buFont typeface="Lucida Grande" pitchFamily="-84" charset="0"/>
        <a:buChar char="–"/>
        <a:defRPr sz="2000">
          <a:solidFill>
            <a:srgbClr val="5D5D5F"/>
          </a:solidFill>
          <a:latin typeface="Calibri"/>
          <a:ea typeface="Arial" charset="0"/>
          <a:cs typeface="Calibri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80000"/>
        <a:buFont typeface="Lucida Grande" pitchFamily="-84" charset="0"/>
        <a:buChar char="–"/>
        <a:defRPr>
          <a:solidFill>
            <a:srgbClr val="5D5D5F"/>
          </a:solidFill>
          <a:latin typeface="Calibri"/>
          <a:ea typeface="Arial" charset="0"/>
          <a:cs typeface="Calibri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80000"/>
        <a:buFont typeface="Lucida Grande" pitchFamily="-84" charset="0"/>
        <a:buChar char="–"/>
        <a:defRPr sz="1600">
          <a:solidFill>
            <a:srgbClr val="5D5D5F"/>
          </a:solidFill>
          <a:latin typeface="Calibri"/>
          <a:ea typeface="Arial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63050" cy="1595887"/>
          </a:xfrm>
          <a:prstGeom prst="rect">
            <a:avLst/>
          </a:prstGeom>
          <a:solidFill>
            <a:srgbClr val="5D5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707188"/>
            <a:ext cx="9153525" cy="161925"/>
          </a:xfrm>
          <a:prstGeom prst="rect">
            <a:avLst/>
          </a:prstGeom>
          <a:solidFill>
            <a:srgbClr val="361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61021"/>
              </a:solidFill>
            </a:endParaRPr>
          </a:p>
        </p:txBody>
      </p:sp>
      <p:pic>
        <p:nvPicPr>
          <p:cNvPr id="2052" name="Picture 1" descr="HE_Logo_RGB(F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553075"/>
            <a:ext cx="19748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4846638" y="6135688"/>
            <a:ext cx="38941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spc="300" baseline="0">
                <a:solidFill>
                  <a:schemeClr val="bg1"/>
                </a:solidFill>
                <a:latin typeface="+mj-lt"/>
                <a:ea typeface="Geneva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sz="1100" b="1" spc="0" dirty="0" smtClean="0">
                <a:solidFill>
                  <a:srgbClr val="361021"/>
                </a:solidFill>
              </a:rPr>
              <a:t>HENSONEFRON.COM</a:t>
            </a:r>
            <a:endParaRPr lang="en-US" sz="1100" b="1" spc="0" dirty="0">
              <a:solidFill>
                <a:srgbClr val="BBB1A6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 userDrawn="1"/>
        </p:nvSpPr>
        <p:spPr bwMode="auto">
          <a:xfrm>
            <a:off x="3954463" y="5775325"/>
            <a:ext cx="47894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spc="300" baseline="0">
                <a:solidFill>
                  <a:schemeClr val="bg1"/>
                </a:solidFill>
                <a:latin typeface="+mj-lt"/>
                <a:ea typeface="Geneva" charset="0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Genev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100" dirty="0" smtClean="0">
                <a:solidFill>
                  <a:srgbClr val="5D5D5F"/>
                </a:solidFill>
              </a:rPr>
              <a:t>220 South Sixth Street, Suite 1800  |  Minneapolis, MN 55402-4503</a:t>
            </a:r>
            <a:br>
              <a:rPr lang="en-US" sz="1100" dirty="0" smtClean="0">
                <a:solidFill>
                  <a:srgbClr val="5D5D5F"/>
                </a:solidFill>
              </a:rPr>
            </a:br>
            <a:r>
              <a:rPr lang="en-US" sz="1100" b="1" dirty="0" smtClean="0">
                <a:solidFill>
                  <a:srgbClr val="5D5D5F"/>
                </a:solidFill>
              </a:rPr>
              <a:t>P: (</a:t>
            </a:r>
            <a:r>
              <a:rPr lang="en-US" sz="1100" dirty="0" smtClean="0">
                <a:solidFill>
                  <a:srgbClr val="5D5D5F"/>
                </a:solidFill>
              </a:rPr>
              <a:t>612) 339-2500   </a:t>
            </a:r>
            <a:r>
              <a:rPr lang="en-US" sz="1100" b="1" dirty="0" smtClean="0">
                <a:solidFill>
                  <a:srgbClr val="5D5D5F"/>
                </a:solidFill>
              </a:rPr>
              <a:t> F: </a:t>
            </a:r>
            <a:r>
              <a:rPr lang="en-US" sz="1100" dirty="0" smtClean="0">
                <a:solidFill>
                  <a:srgbClr val="5D5D5F"/>
                </a:solidFill>
              </a:rPr>
              <a:t>(612) 339-6364</a:t>
            </a:r>
          </a:p>
        </p:txBody>
      </p:sp>
    </p:spTree>
    <p:extLst>
      <p:ext uri="{BB962C8B-B14F-4D97-AF65-F5344CB8AC3E}">
        <p14:creationId xmlns:p14="http://schemas.microsoft.com/office/powerpoint/2010/main" val="190687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3200" kern="1200">
          <a:solidFill>
            <a:srgbClr val="36102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/resource-center/tax-policy/Documents/General-Explanations-FY2016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mcguirewoods.com/publications/State-Death-Tax-Chart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pub/irs-utl/2015-2016_pgp_initial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PRESENTED BY:</a:t>
            </a:r>
            <a:br>
              <a:rPr lang="en-US" dirty="0"/>
            </a:br>
            <a:r>
              <a:rPr lang="en-US" dirty="0" smtClean="0"/>
              <a:t>Christopher J. Burns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Heckerling</a:t>
            </a:r>
            <a:r>
              <a:rPr lang="en-US" dirty="0" smtClean="0"/>
              <a:t> Update”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</a:t>
            </a:r>
            <a:r>
              <a:rPr lang="en-US" baseline="30000" dirty="0" smtClean="0"/>
              <a:t>th</a:t>
            </a:r>
            <a:r>
              <a:rPr lang="en-US" dirty="0" smtClean="0"/>
              <a:t> Annual </a:t>
            </a:r>
            <a:r>
              <a:rPr lang="en-US" dirty="0" err="1" smtClean="0"/>
              <a:t>Heckerling</a:t>
            </a:r>
            <a:r>
              <a:rPr lang="en-US" dirty="0" smtClean="0"/>
              <a:t> Institute, January 2016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8" y="4708525"/>
            <a:ext cx="950912" cy="9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73150"/>
            <a:ext cx="8077200" cy="4230688"/>
          </a:xfrm>
        </p:spPr>
        <p:txBody>
          <a:bodyPr/>
          <a:lstStyle/>
          <a:p>
            <a:pPr marL="0" indent="0"/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5. Review of some important cases </a:t>
            </a:r>
          </a:p>
          <a:p>
            <a:pPr marL="800100" lvl="2" indent="-457200">
              <a:buAutoNum type="alphaLcPeriod"/>
            </a:pPr>
            <a:r>
              <a:rPr lang="en-US" sz="2800" i="1" dirty="0" err="1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Cavallaro</a:t>
            </a:r>
            <a:r>
              <a:rPr lang="en-US" sz="2800" i="1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 v. Commissioner</a:t>
            </a:r>
            <a:r>
              <a:rPr lang="en-US" sz="28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, T.C. Memo 2014-189</a:t>
            </a:r>
          </a:p>
          <a:p>
            <a:pPr marL="800100" lvl="2" indent="-457200">
              <a:buAutoNum type="alphaLcPeriod"/>
            </a:pPr>
            <a:r>
              <a:rPr lang="en-US" sz="2800" i="1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Estate of Redstone v. Commissioner</a:t>
            </a:r>
            <a:r>
              <a:rPr lang="en-US" sz="28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, 145 T.C. No. 11 (October 26, 2015)</a:t>
            </a:r>
          </a:p>
          <a:p>
            <a:pPr marL="800100" lvl="2" indent="-457200">
              <a:buAutoNum type="alphaLcPeriod"/>
            </a:pPr>
            <a:r>
              <a:rPr lang="en-US" sz="2800" i="1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Mikel v. Commissioner</a:t>
            </a:r>
            <a:r>
              <a:rPr lang="en-US" sz="28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, T.C. Memo 2015-64 (April 6, 2015)</a:t>
            </a:r>
          </a:p>
          <a:p>
            <a:pPr marL="800100" lvl="2" indent="-457200">
              <a:buAutoNum type="alphaLcPeriod"/>
            </a:pPr>
            <a:r>
              <a:rPr lang="en-US" sz="28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Field Attorney Advice 20152201f (Issued March 13, 2015, released May 29, 2015)</a:t>
            </a:r>
          </a:p>
          <a:p>
            <a:pPr marL="857250" lvl="2" indent="-514350">
              <a:buFontTx/>
              <a:buAutoNum type="arabicPeriod"/>
            </a:pPr>
            <a:endParaRPr lang="en-US" dirty="0" smtClean="0">
              <a:latin typeface="Calibri" pitchFamily="34" charset="0"/>
              <a:ea typeface="Geneva" pitchFamily="-84" charset="-128"/>
              <a:cs typeface="Calibri" pitchFamily="34" charset="0"/>
            </a:endParaRPr>
          </a:p>
        </p:txBody>
      </p:sp>
      <p:sp>
        <p:nvSpPr>
          <p:cNvPr id="92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131763"/>
            <a:ext cx="8085138" cy="690562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34" charset="0"/>
                <a:ea typeface="Geneva" pitchFamily="-84" charset="-128"/>
                <a:cs typeface="Calibri" pitchFamily="34" charset="0"/>
              </a:rPr>
              <a:t>Recent Developments, cont. </a:t>
            </a:r>
          </a:p>
        </p:txBody>
      </p:sp>
    </p:spTree>
    <p:extLst>
      <p:ext uri="{BB962C8B-B14F-4D97-AF65-F5344CB8AC3E}">
        <p14:creationId xmlns:p14="http://schemas.microsoft.com/office/powerpoint/2010/main" val="37304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73150"/>
            <a:ext cx="8077200" cy="4230688"/>
          </a:xfrm>
        </p:spPr>
        <p:txBody>
          <a:bodyPr/>
          <a:lstStyle/>
          <a:p>
            <a:pPr marL="0" indent="0"/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5. Continued</a:t>
            </a:r>
          </a:p>
          <a:p>
            <a:pPr marL="342900" lvl="2" indent="0">
              <a:buNone/>
            </a:pPr>
            <a:r>
              <a:rPr lang="en-US" sz="2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e. 	</a:t>
            </a:r>
            <a:r>
              <a:rPr lang="en-US" sz="2600" i="1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Aaron v. Deloitte Tax LLP</a:t>
            </a:r>
            <a:r>
              <a:rPr lang="en-US" sz="2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, N.Y. Sup. Ct., No 653203-	2015 (Malpractice law suit filed Sept. 24, 2015)</a:t>
            </a:r>
          </a:p>
          <a:p>
            <a:pPr marL="342900" lvl="2" indent="0">
              <a:buNone/>
            </a:pPr>
            <a:r>
              <a:rPr lang="en-US" sz="2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f. 	</a:t>
            </a:r>
            <a:r>
              <a:rPr lang="en-US" sz="2600" i="1" dirty="0" err="1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Woelbing</a:t>
            </a:r>
            <a:r>
              <a:rPr lang="en-US" sz="2600" i="1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 v. Commissioner, </a:t>
            </a:r>
            <a:r>
              <a:rPr lang="en-US" sz="2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T.C. Docket No. 30261-	13(filed Dec. 26, 2013); and </a:t>
            </a:r>
            <a:r>
              <a:rPr lang="en-US" sz="2600" i="1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Estate of Marion 	</a:t>
            </a:r>
            <a:r>
              <a:rPr lang="en-US" sz="2600" i="1" dirty="0" err="1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Woelbing</a:t>
            </a:r>
            <a:r>
              <a:rPr lang="en-US" sz="2600" i="1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 v. Commissioner</a:t>
            </a:r>
            <a:r>
              <a:rPr lang="en-US" sz="2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, T.C. Docket No. 30260-	13 (filed Dec. 26, 2013</a:t>
            </a:r>
          </a:p>
          <a:p>
            <a:pPr marL="342900" lvl="2" indent="0">
              <a:buNone/>
            </a:pPr>
            <a:r>
              <a:rPr lang="en-US" sz="2600" dirty="0" smtClean="0"/>
              <a:t>g. 	</a:t>
            </a:r>
            <a:r>
              <a:rPr lang="en-US" sz="2600" i="1" dirty="0" smtClean="0"/>
              <a:t>United </a:t>
            </a:r>
            <a:r>
              <a:rPr lang="en-US" sz="2600" i="1" dirty="0"/>
              <a:t>States v. Stiles</a:t>
            </a:r>
            <a:r>
              <a:rPr lang="en-US" sz="2600" dirty="0"/>
              <a:t>, 2014 WL 6775263, 114 </a:t>
            </a:r>
            <a:r>
              <a:rPr lang="en-US" sz="2600" dirty="0" smtClean="0"/>
              <a:t>	A.F.T.R.2d </a:t>
            </a:r>
            <a:r>
              <a:rPr lang="en-US" sz="2600" dirty="0"/>
              <a:t>2014-6809 (W.D. Pa., Dec. 2, 2014)</a:t>
            </a:r>
          </a:p>
          <a:p>
            <a:pPr marL="857250" lvl="2" indent="-514350">
              <a:buFontTx/>
              <a:buAutoNum type="arabicPeriod"/>
            </a:pPr>
            <a:endParaRPr lang="en-US" dirty="0" smtClean="0">
              <a:latin typeface="Calibri" pitchFamily="34" charset="0"/>
              <a:ea typeface="Geneva" pitchFamily="-84" charset="-128"/>
              <a:cs typeface="Calibri" pitchFamily="34" charset="0"/>
            </a:endParaRPr>
          </a:p>
        </p:txBody>
      </p:sp>
      <p:sp>
        <p:nvSpPr>
          <p:cNvPr id="92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131763"/>
            <a:ext cx="8085138" cy="690562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34" charset="0"/>
                <a:ea typeface="Geneva" pitchFamily="-84" charset="-128"/>
                <a:cs typeface="Calibri" pitchFamily="34" charset="0"/>
              </a:rPr>
              <a:t>Recent Developments, cont. </a:t>
            </a:r>
          </a:p>
        </p:txBody>
      </p:sp>
    </p:spTree>
    <p:extLst>
      <p:ext uri="{BB962C8B-B14F-4D97-AF65-F5344CB8AC3E}">
        <p14:creationId xmlns:p14="http://schemas.microsoft.com/office/powerpoint/2010/main" val="1812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73150"/>
            <a:ext cx="8077200" cy="4230688"/>
          </a:xfrm>
        </p:spPr>
        <p:txBody>
          <a:bodyPr/>
          <a:lstStyle/>
          <a:p>
            <a:pPr marL="0" indent="0"/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6. Portability</a:t>
            </a:r>
          </a:p>
          <a:p>
            <a:pPr marL="0" indent="0"/>
            <a:r>
              <a:rPr lang="en-US" sz="3600" dirty="0">
                <a:latin typeface="Calibri" pitchFamily="34" charset="0"/>
                <a:ea typeface="Geneva" pitchFamily="-84" charset="-128"/>
                <a:cs typeface="Calibri" pitchFamily="34" charset="0"/>
              </a:rPr>
              <a:t>	</a:t>
            </a:r>
            <a:r>
              <a:rPr lang="en-US" sz="3200" dirty="0" smtClean="0">
                <a:solidFill>
                  <a:srgbClr val="5D5D5F"/>
                </a:solidFill>
                <a:latin typeface="Calibri" pitchFamily="34" charset="0"/>
                <a:ea typeface="Geneva" pitchFamily="-84" charset="-128"/>
                <a:cs typeface="Calibri" pitchFamily="34" charset="0"/>
              </a:rPr>
              <a:t>a. Time to file</a:t>
            </a:r>
          </a:p>
          <a:p>
            <a:pPr marL="0" indent="0"/>
            <a:r>
              <a:rPr lang="en-US" sz="3200" dirty="0">
                <a:solidFill>
                  <a:srgbClr val="5D5D5F"/>
                </a:solidFill>
                <a:latin typeface="Calibri" pitchFamily="34" charset="0"/>
                <a:ea typeface="Geneva" pitchFamily="-84" charset="-128"/>
                <a:cs typeface="Calibri" pitchFamily="34" charset="0"/>
              </a:rPr>
              <a:t>	</a:t>
            </a:r>
            <a:r>
              <a:rPr lang="en-US" sz="3200" dirty="0" smtClean="0">
                <a:solidFill>
                  <a:srgbClr val="5D5D5F"/>
                </a:solidFill>
                <a:latin typeface="Calibri" pitchFamily="34" charset="0"/>
                <a:ea typeface="Geneva" pitchFamily="-84" charset="-128"/>
                <a:cs typeface="Calibri" pitchFamily="34" charset="0"/>
              </a:rPr>
              <a:t>b. Extensions</a:t>
            </a:r>
          </a:p>
          <a:p>
            <a:pPr marL="0" indent="0"/>
            <a:r>
              <a:rPr lang="en-US" sz="3200" dirty="0">
                <a:solidFill>
                  <a:srgbClr val="5D5D5F"/>
                </a:solidFill>
                <a:latin typeface="Calibri" pitchFamily="34" charset="0"/>
                <a:ea typeface="Geneva" pitchFamily="-84" charset="-128"/>
                <a:cs typeface="Calibri" pitchFamily="34" charset="0"/>
              </a:rPr>
              <a:t>7</a:t>
            </a:r>
            <a:r>
              <a:rPr lang="en-US" sz="3200" dirty="0" smtClean="0">
                <a:solidFill>
                  <a:srgbClr val="5D5D5F"/>
                </a:solidFill>
                <a:latin typeface="Calibri" pitchFamily="34" charset="0"/>
                <a:ea typeface="Geneva" pitchFamily="-84" charset="-128"/>
                <a:cs typeface="Calibri" pitchFamily="34" charset="0"/>
              </a:rPr>
              <a:t>. Closing letters </a:t>
            </a:r>
          </a:p>
        </p:txBody>
      </p:sp>
      <p:sp>
        <p:nvSpPr>
          <p:cNvPr id="92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131763"/>
            <a:ext cx="8085138" cy="690562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34" charset="0"/>
                <a:ea typeface="Geneva" pitchFamily="-84" charset="-128"/>
                <a:cs typeface="Calibri" pitchFamily="34" charset="0"/>
              </a:rPr>
              <a:t>Recent Developments, cont. </a:t>
            </a:r>
          </a:p>
        </p:txBody>
      </p:sp>
    </p:spTree>
    <p:extLst>
      <p:ext uri="{BB962C8B-B14F-4D97-AF65-F5344CB8AC3E}">
        <p14:creationId xmlns:p14="http://schemas.microsoft.com/office/powerpoint/2010/main" val="40274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73150"/>
            <a:ext cx="8077200" cy="4230688"/>
          </a:xfrm>
        </p:spPr>
        <p:txBody>
          <a:bodyPr/>
          <a:lstStyle/>
          <a:p>
            <a:pPr marL="0" indent="0"/>
            <a:r>
              <a:rPr lang="en-US" sz="3600" dirty="0">
                <a:latin typeface="Calibri" pitchFamily="34" charset="0"/>
                <a:ea typeface="Geneva" pitchFamily="-84" charset="-128"/>
                <a:cs typeface="Calibri" pitchFamily="34" charset="0"/>
              </a:rPr>
              <a:t>8</a:t>
            </a:r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.	Uniform Law Update</a:t>
            </a:r>
          </a:p>
          <a:p>
            <a:pPr marL="0" indent="0"/>
            <a:endParaRPr lang="en-US" sz="3600" dirty="0" smtClean="0">
              <a:latin typeface="Calibri" pitchFamily="34" charset="0"/>
              <a:ea typeface="Geneva" pitchFamily="-84" charset="-128"/>
              <a:cs typeface="Calibri" pitchFamily="34" charset="0"/>
            </a:endParaRPr>
          </a:p>
          <a:p>
            <a:pPr marL="0" indent="0"/>
            <a:r>
              <a:rPr lang="en-US" sz="3600" dirty="0">
                <a:latin typeface="Calibri" pitchFamily="34" charset="0"/>
                <a:ea typeface="Geneva" pitchFamily="-84" charset="-128"/>
                <a:cs typeface="Calibri" pitchFamily="34" charset="0"/>
              </a:rPr>
              <a:t>9</a:t>
            </a:r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.	U.S. Supreme Court in the Age of 	Obama</a:t>
            </a:r>
          </a:p>
        </p:txBody>
      </p:sp>
      <p:sp>
        <p:nvSpPr>
          <p:cNvPr id="92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131763"/>
            <a:ext cx="8085138" cy="690562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34" charset="0"/>
                <a:ea typeface="Geneva" pitchFamily="-84" charset="-128"/>
                <a:cs typeface="Calibri" pitchFamily="34" charset="0"/>
              </a:rPr>
              <a:t>Recent Developments, cont. </a:t>
            </a:r>
          </a:p>
        </p:txBody>
      </p:sp>
    </p:spTree>
    <p:extLst>
      <p:ext uri="{BB962C8B-B14F-4D97-AF65-F5344CB8AC3E}">
        <p14:creationId xmlns:p14="http://schemas.microsoft.com/office/powerpoint/2010/main" val="8980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73150"/>
            <a:ext cx="8077200" cy="4230688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Ascendancy of Income Tax in planning </a:t>
            </a:r>
          </a:p>
          <a:p>
            <a:pPr marL="514350" indent="-514350">
              <a:buFontTx/>
              <a:buAutoNum type="arabicPeriod"/>
            </a:pPr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Coping with the global, technological, and changing landscape of advising</a:t>
            </a:r>
          </a:p>
        </p:txBody>
      </p:sp>
      <p:sp>
        <p:nvSpPr>
          <p:cNvPr id="92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131763"/>
            <a:ext cx="8085138" cy="690562"/>
          </a:xfrm>
        </p:spPr>
        <p:txBody>
          <a:bodyPr/>
          <a:lstStyle/>
          <a:p>
            <a:pPr marL="0" indent="0"/>
            <a:r>
              <a:rPr lang="en-US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Practice Tips</a:t>
            </a:r>
          </a:p>
        </p:txBody>
      </p:sp>
    </p:spTree>
    <p:extLst>
      <p:ext uri="{BB962C8B-B14F-4D97-AF65-F5344CB8AC3E}">
        <p14:creationId xmlns:p14="http://schemas.microsoft.com/office/powerpoint/2010/main" val="32996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73150"/>
            <a:ext cx="8077200" cy="4230688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Summons power </a:t>
            </a:r>
          </a:p>
          <a:p>
            <a:pPr marL="514350" indent="-514350">
              <a:buFontTx/>
              <a:buAutoNum type="arabicPeriod"/>
            </a:pPr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Attorney Client privilege; other privileges</a:t>
            </a:r>
          </a:p>
          <a:p>
            <a:pPr marL="514350" indent="-514350">
              <a:buFontTx/>
              <a:buAutoNum type="arabicPeriod"/>
            </a:pPr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Tax opinions</a:t>
            </a:r>
          </a:p>
        </p:txBody>
      </p:sp>
      <p:sp>
        <p:nvSpPr>
          <p:cNvPr id="92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131763"/>
            <a:ext cx="8085138" cy="690562"/>
          </a:xfrm>
        </p:spPr>
        <p:txBody>
          <a:bodyPr/>
          <a:lstStyle/>
          <a:p>
            <a:pPr marL="0" indent="0"/>
            <a:r>
              <a:rPr lang="en-US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IRS Audit Practice Overview</a:t>
            </a:r>
          </a:p>
        </p:txBody>
      </p:sp>
    </p:spTree>
    <p:extLst>
      <p:ext uri="{BB962C8B-B14F-4D97-AF65-F5344CB8AC3E}">
        <p14:creationId xmlns:p14="http://schemas.microsoft.com/office/powerpoint/2010/main" val="15337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73150"/>
            <a:ext cx="8077200" cy="4230688"/>
          </a:xfrm>
        </p:spPr>
        <p:txBody>
          <a:bodyPr/>
          <a:lstStyle/>
          <a:p>
            <a:pPr marL="0" indent="0"/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IRC Section 1411 imposes a </a:t>
            </a:r>
          </a:p>
          <a:p>
            <a:pPr marL="0" indent="0"/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	tax of 3.8% on certain income.</a:t>
            </a:r>
          </a:p>
          <a:p>
            <a:pPr marL="0" indent="0"/>
            <a:endParaRPr lang="en-US" dirty="0" smtClean="0">
              <a:latin typeface="Calibri" pitchFamily="34" charset="0"/>
              <a:ea typeface="Geneva" pitchFamily="-84" charset="-128"/>
              <a:cs typeface="Calibri" pitchFamily="34" charset="0"/>
            </a:endParaRPr>
          </a:p>
        </p:txBody>
      </p:sp>
      <p:sp>
        <p:nvSpPr>
          <p:cNvPr id="92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131763"/>
            <a:ext cx="8085138" cy="690562"/>
          </a:xfrm>
        </p:spPr>
        <p:txBody>
          <a:bodyPr/>
          <a:lstStyle/>
          <a:p>
            <a:pPr marL="0" indent="0"/>
            <a:r>
              <a:rPr lang="en-US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Net Investment Income Tax</a:t>
            </a:r>
          </a:p>
        </p:txBody>
      </p:sp>
    </p:spTree>
    <p:extLst>
      <p:ext uri="{BB962C8B-B14F-4D97-AF65-F5344CB8AC3E}">
        <p14:creationId xmlns:p14="http://schemas.microsoft.com/office/powerpoint/2010/main" val="29444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Charitable Board Service</a:t>
            </a:r>
          </a:p>
          <a:p>
            <a:endParaRPr lang="en-US" dirty="0"/>
          </a:p>
          <a:p>
            <a:r>
              <a:rPr lang="en-US" dirty="0" smtClean="0"/>
              <a:t>Estate Planning for Retirement Benefits - Natalie Choate</a:t>
            </a:r>
          </a:p>
          <a:p>
            <a:r>
              <a:rPr lang="en-US" dirty="0"/>
              <a:t>Institute brochure: http://www.law.miami.edu/heckerling/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Lightning 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03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3657600" y="1645920"/>
            <a:ext cx="1828800" cy="1828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268141" y="3657599"/>
            <a:ext cx="4607718" cy="1628775"/>
          </a:xfrm>
        </p:spPr>
        <p:txBody>
          <a:bodyPr/>
          <a:lstStyle/>
          <a:p>
            <a:r>
              <a:rPr lang="en-US" sz="2000" dirty="0" smtClean="0"/>
              <a:t>Christopher J. Burns</a:t>
            </a:r>
          </a:p>
          <a:p>
            <a:r>
              <a:rPr lang="en-US" sz="2000" dirty="0" smtClean="0"/>
              <a:t>(612) 252-2833</a:t>
            </a:r>
          </a:p>
          <a:p>
            <a:r>
              <a:rPr lang="en-US" sz="2000" dirty="0" smtClean="0"/>
              <a:t>cburns@hensonefron.com</a:t>
            </a:r>
          </a:p>
        </p:txBody>
      </p:sp>
    </p:spTree>
    <p:extLst>
      <p:ext uri="{BB962C8B-B14F-4D97-AF65-F5344CB8AC3E}">
        <p14:creationId xmlns:p14="http://schemas.microsoft.com/office/powerpoint/2010/main" val="17945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announcement of this presentation stated: “</a:t>
            </a:r>
            <a:r>
              <a:rPr lang="en-US" dirty="0"/>
              <a:t>While we were enjoying mid-day high temperatures of -1 in Minnesota, Christopher Burns was absorbing the content of the </a:t>
            </a:r>
            <a:r>
              <a:rPr lang="en-US" b="1" dirty="0"/>
              <a:t>50th Annual </a:t>
            </a:r>
            <a:r>
              <a:rPr lang="en-US" b="1" dirty="0" err="1"/>
              <a:t>Hecklerling</a:t>
            </a:r>
            <a:r>
              <a:rPr lang="en-US" b="1" dirty="0"/>
              <a:t> Institute on Estate Planning</a:t>
            </a:r>
            <a:r>
              <a:rPr lang="en-US" dirty="0"/>
              <a:t> in Orlando, Florida. 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Promotional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8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829"/>
            <a:ext cx="9054199" cy="4600815"/>
          </a:xfrm>
        </p:spPr>
      </p:pic>
      <p:sp>
        <p:nvSpPr>
          <p:cNvPr id="2" name="TextBox 1"/>
          <p:cNvSpPr txBox="1"/>
          <p:nvPr/>
        </p:nvSpPr>
        <p:spPr>
          <a:xfrm>
            <a:off x="556591" y="139148"/>
            <a:ext cx="22177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Perspective</a:t>
            </a:r>
            <a:endParaRPr lang="en-US" sz="3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04" y="1073150"/>
            <a:ext cx="6340391" cy="423068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To make up for the guilt of missing this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9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6" y="915158"/>
            <a:ext cx="8898448" cy="4496743"/>
          </a:xfrm>
        </p:spPr>
      </p:pic>
    </p:spTree>
    <p:extLst>
      <p:ext uri="{BB962C8B-B14F-4D97-AF65-F5344CB8AC3E}">
        <p14:creationId xmlns:p14="http://schemas.microsoft.com/office/powerpoint/2010/main" val="29772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" y="1644981"/>
            <a:ext cx="7638288" cy="3568038"/>
          </a:xfrm>
        </p:spPr>
      </p:pic>
    </p:spTree>
    <p:extLst>
      <p:ext uri="{BB962C8B-B14F-4D97-AF65-F5344CB8AC3E}">
        <p14:creationId xmlns:p14="http://schemas.microsoft.com/office/powerpoint/2010/main" val="5059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4025" y="1829643"/>
            <a:ext cx="8077199" cy="2284315"/>
          </a:xfrm>
        </p:spPr>
        <p:txBody>
          <a:bodyPr/>
          <a:lstStyle/>
          <a:p>
            <a:pPr algn="ctr"/>
            <a:r>
              <a:rPr lang="en-US" sz="4000" dirty="0" smtClean="0"/>
              <a:t>If you missed all of 2015,</a:t>
            </a:r>
          </a:p>
          <a:p>
            <a:pPr algn="ctr"/>
            <a:r>
              <a:rPr lang="en-US" sz="4000" dirty="0" smtClean="0"/>
              <a:t>did you miss anything important?</a:t>
            </a:r>
            <a:endParaRPr lang="en-US" sz="4000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131763"/>
            <a:ext cx="8085138" cy="690562"/>
          </a:xfrm>
        </p:spPr>
        <p:txBody>
          <a:bodyPr/>
          <a:lstStyle/>
          <a:p>
            <a:pPr marL="0" indent="0"/>
            <a:r>
              <a:rPr lang="en-US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Recent Developments</a:t>
            </a:r>
          </a:p>
        </p:txBody>
      </p:sp>
    </p:spTree>
    <p:extLst>
      <p:ext uri="{BB962C8B-B14F-4D97-AF65-F5344CB8AC3E}">
        <p14:creationId xmlns:p14="http://schemas.microsoft.com/office/powerpoint/2010/main" val="26782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73150"/>
            <a:ext cx="8077200" cy="4230688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Section 529A; ABLE Act</a:t>
            </a:r>
          </a:p>
          <a:p>
            <a:pPr marL="857250" lvl="2" indent="-514350">
              <a:buAutoNum type="alphaLcPeriod"/>
            </a:pPr>
            <a:r>
              <a:rPr lang="en-US" sz="28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Available in Minnesota?</a:t>
            </a:r>
          </a:p>
          <a:p>
            <a:pPr marL="857250" lvl="2" indent="-514350">
              <a:buAutoNum type="alphaLcPeriod"/>
            </a:pPr>
            <a:r>
              <a:rPr lang="en-US" sz="28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Rulemaking still being refined. </a:t>
            </a:r>
          </a:p>
          <a:p>
            <a:pPr marL="857250" lvl="2" indent="-514350">
              <a:buAutoNum type="alphaLcPeriod"/>
            </a:pPr>
            <a:r>
              <a:rPr lang="en-US" sz="28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Expect to have clear direction by 2017.</a:t>
            </a:r>
          </a:p>
        </p:txBody>
      </p:sp>
      <p:sp>
        <p:nvSpPr>
          <p:cNvPr id="92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131763"/>
            <a:ext cx="8085138" cy="690562"/>
          </a:xfrm>
        </p:spPr>
        <p:txBody>
          <a:bodyPr/>
          <a:lstStyle/>
          <a:p>
            <a:pPr marL="0" indent="0"/>
            <a:r>
              <a:rPr lang="en-US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Recent Developments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73150"/>
            <a:ext cx="8077200" cy="4230688"/>
          </a:xfrm>
        </p:spPr>
        <p:txBody>
          <a:bodyPr/>
          <a:lstStyle/>
          <a:p>
            <a:pPr marL="0" lvl="0" indent="0"/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2.	President </a:t>
            </a:r>
            <a:r>
              <a:rPr lang="en-US" sz="3600" dirty="0">
                <a:latin typeface="Calibri" pitchFamily="34" charset="0"/>
                <a:ea typeface="Geneva" pitchFamily="-84" charset="-128"/>
                <a:cs typeface="Calibri" pitchFamily="34" charset="0"/>
              </a:rPr>
              <a:t>Obama’s 2016 </a:t>
            </a:r>
            <a:endParaRPr lang="en-US" sz="3600" dirty="0" smtClean="0">
              <a:latin typeface="Calibri" pitchFamily="34" charset="0"/>
              <a:ea typeface="Geneva" pitchFamily="-84" charset="-128"/>
              <a:cs typeface="Calibri" pitchFamily="34" charset="0"/>
            </a:endParaRPr>
          </a:p>
          <a:p>
            <a:pPr marL="0" lvl="0" indent="0"/>
            <a:r>
              <a:rPr lang="en-US" sz="3600" dirty="0">
                <a:latin typeface="Calibri" pitchFamily="34" charset="0"/>
                <a:ea typeface="Geneva" pitchFamily="-84" charset="-128"/>
                <a:cs typeface="Calibri" pitchFamily="34" charset="0"/>
              </a:rPr>
              <a:t>	</a:t>
            </a:r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fiscal proposals**</a:t>
            </a:r>
          </a:p>
          <a:p>
            <a:pPr marL="857250" lvl="2" indent="-514350">
              <a:buAutoNum type="alphaLcPeriod"/>
            </a:pPr>
            <a:r>
              <a:rPr lang="en-US" sz="22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Restore estate tax to 2009 exemptions:$3.5 million</a:t>
            </a:r>
          </a:p>
          <a:p>
            <a:pPr marL="857250" lvl="2" indent="-514350">
              <a:buAutoNum type="alphaLcPeriod"/>
            </a:pPr>
            <a:r>
              <a:rPr lang="en-US" sz="22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Modify GRAT rules</a:t>
            </a:r>
          </a:p>
          <a:p>
            <a:pPr marL="857250" lvl="2" indent="-514350">
              <a:buAutoNum type="alphaLcPeriod"/>
            </a:pPr>
            <a:r>
              <a:rPr lang="en-US" sz="22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Modify IRC Section 6166 rules</a:t>
            </a:r>
          </a:p>
          <a:p>
            <a:pPr marL="1314450" lvl="3" indent="-514350">
              <a:buFontTx/>
              <a:buAutoNum type="arabicPeriod"/>
            </a:pPr>
            <a:r>
              <a:rPr lang="en-US" sz="22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Certain Estate Tax Deferrals</a:t>
            </a:r>
          </a:p>
          <a:p>
            <a:pPr marL="857250" lvl="2" indent="-514350">
              <a:buFontTx/>
              <a:buAutoNum type="alphaLcPeriod"/>
            </a:pPr>
            <a:r>
              <a:rPr lang="en-US" sz="22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Simplify annual gifts</a:t>
            </a:r>
          </a:p>
          <a:p>
            <a:pPr marL="342900" lvl="2" indent="0">
              <a:buNone/>
            </a:pPr>
            <a:r>
              <a:rPr lang="en-US" sz="22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*Note also, consistency of basis requirement.  IRC 1014 (b)</a:t>
            </a:r>
          </a:p>
          <a:p>
            <a:pPr marL="0" lvl="0" indent="0"/>
            <a:r>
              <a:rPr lang="en-US" sz="22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** http</a:t>
            </a:r>
            <a:r>
              <a:rPr lang="en-US" sz="2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://www.treasury.gov/resource-center/tax-policy/Documents/General-Explanations-FY2016.pdf</a:t>
            </a:r>
            <a:endParaRPr lang="en-US" sz="2200" dirty="0">
              <a:latin typeface="Calibri" pitchFamily="34" charset="0"/>
              <a:ea typeface="Geneva" pitchFamily="-84" charset="-128"/>
              <a:cs typeface="Calibri" pitchFamily="34" charset="0"/>
            </a:endParaRPr>
          </a:p>
          <a:p>
            <a:pPr marL="342900" lvl="2" indent="0">
              <a:buNone/>
            </a:pPr>
            <a:endParaRPr lang="en-US" sz="2400" dirty="0" smtClean="0">
              <a:latin typeface="Calibri" pitchFamily="34" charset="0"/>
              <a:ea typeface="Geneva" pitchFamily="-84" charset="-128"/>
              <a:cs typeface="Calibri" pitchFamily="34" charset="0"/>
            </a:endParaRPr>
          </a:p>
        </p:txBody>
      </p:sp>
      <p:sp>
        <p:nvSpPr>
          <p:cNvPr id="92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131763"/>
            <a:ext cx="8085138" cy="690562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34" charset="0"/>
                <a:ea typeface="Geneva" pitchFamily="-84" charset="-128"/>
                <a:cs typeface="Calibri" pitchFamily="34" charset="0"/>
              </a:rPr>
              <a:t>Recent </a:t>
            </a:r>
            <a:r>
              <a:rPr lang="en-US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Developments, cont. </a:t>
            </a:r>
            <a:endParaRPr lang="en-US" dirty="0">
              <a:latin typeface="Calibri" pitchFamily="34" charset="0"/>
              <a:ea typeface="Geneva" pitchFamily="-8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73150"/>
            <a:ext cx="8077200" cy="4230688"/>
          </a:xfrm>
        </p:spPr>
        <p:txBody>
          <a:bodyPr/>
          <a:lstStyle/>
          <a:p>
            <a:pPr marL="0" indent="0"/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3.	State Taxation </a:t>
            </a:r>
          </a:p>
          <a:p>
            <a:pPr marL="742950" indent="-742950">
              <a:buAutoNum type="alphaLcPeriod"/>
            </a:pPr>
            <a:r>
              <a:rPr lang="en-US" dirty="0" smtClean="0">
                <a:solidFill>
                  <a:srgbClr val="5D5D5F"/>
                </a:solidFill>
                <a:latin typeface="Calibri" pitchFamily="34" charset="0"/>
                <a:ea typeface="Geneva" pitchFamily="-84" charset="-128"/>
                <a:cs typeface="Calibri" pitchFamily="34" charset="0"/>
              </a:rPr>
              <a:t>State estate Tax Chart</a:t>
            </a:r>
          </a:p>
          <a:p>
            <a:pPr marL="342900" lvl="2" indent="0">
              <a:buNone/>
            </a:pPr>
            <a:r>
              <a:rPr lang="en-US" dirty="0">
                <a:latin typeface="Calibri" pitchFamily="34" charset="0"/>
                <a:ea typeface="Geneva" pitchFamily="-84" charset="-128"/>
                <a:cs typeface="Calibri" pitchFamily="34" charset="0"/>
                <a:hlinkClick r:id="rId3"/>
              </a:rPr>
              <a:t>http://media.mcguirewoods.com/publications/State-Death-Tax-Chart.pdf</a:t>
            </a:r>
            <a:endParaRPr lang="en-US" dirty="0" smtClean="0">
              <a:solidFill>
                <a:srgbClr val="5D5D5F"/>
              </a:solidFill>
              <a:latin typeface="Calibri" pitchFamily="34" charset="0"/>
              <a:ea typeface="Geneva" pitchFamily="-84" charset="-128"/>
              <a:cs typeface="Calibri" pitchFamily="34" charset="0"/>
            </a:endParaRPr>
          </a:p>
          <a:p>
            <a:pPr marL="742950" indent="-742950">
              <a:buAutoNum type="alphaLcPeriod"/>
            </a:pPr>
            <a:r>
              <a:rPr lang="en-US" dirty="0" smtClean="0">
                <a:solidFill>
                  <a:srgbClr val="5D5D5F"/>
                </a:solidFill>
                <a:latin typeface="Calibri" pitchFamily="34" charset="0"/>
                <a:ea typeface="Geneva" pitchFamily="-84" charset="-128"/>
                <a:cs typeface="Calibri" pitchFamily="34" charset="0"/>
              </a:rPr>
              <a:t>Minnesota estate tax exemption</a:t>
            </a:r>
          </a:p>
        </p:txBody>
      </p:sp>
      <p:sp>
        <p:nvSpPr>
          <p:cNvPr id="92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131763"/>
            <a:ext cx="8085138" cy="690562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34" charset="0"/>
                <a:ea typeface="Geneva" pitchFamily="-84" charset="-128"/>
                <a:cs typeface="Calibri" pitchFamily="34" charset="0"/>
              </a:rPr>
              <a:t>Recent Developments, cont. </a:t>
            </a:r>
          </a:p>
        </p:txBody>
      </p:sp>
    </p:spTree>
    <p:extLst>
      <p:ext uri="{BB962C8B-B14F-4D97-AF65-F5344CB8AC3E}">
        <p14:creationId xmlns:p14="http://schemas.microsoft.com/office/powerpoint/2010/main" val="24172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457200" y="1073150"/>
            <a:ext cx="8077200" cy="4230688"/>
          </a:xfrm>
        </p:spPr>
        <p:txBody>
          <a:bodyPr/>
          <a:lstStyle/>
          <a:p>
            <a:pPr marL="0" indent="0"/>
            <a:r>
              <a:rPr lang="en-US" sz="36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4. Treasury Guidance * </a:t>
            </a:r>
          </a:p>
          <a:p>
            <a:pPr marL="800100" lvl="2" indent="-457200">
              <a:buAutoNum type="alphaLcPeriod"/>
            </a:pPr>
            <a:r>
              <a:rPr lang="en-US" sz="24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IRS Priority Guidance Plan</a:t>
            </a:r>
          </a:p>
          <a:p>
            <a:pPr marL="800100" lvl="2" indent="-457200">
              <a:buAutoNum type="alphaLcPeriod"/>
            </a:pPr>
            <a:r>
              <a:rPr lang="en-US" sz="24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12 projects under heading “Gifts and Estates and Trusts”. 3 of those:</a:t>
            </a:r>
          </a:p>
          <a:p>
            <a:pPr marL="1257300" lvl="3" indent="-457200">
              <a:buAutoNum type="alphaLcPeriod"/>
            </a:pPr>
            <a:r>
              <a:rPr lang="en-US" sz="20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QTIP Elections and Portability</a:t>
            </a:r>
          </a:p>
          <a:p>
            <a:pPr marL="1257300" lvl="3" indent="-457200">
              <a:buAutoNum type="alphaLcPeriod"/>
            </a:pPr>
            <a:r>
              <a:rPr lang="en-US" sz="20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Defined value formula clauses</a:t>
            </a:r>
          </a:p>
          <a:p>
            <a:pPr marL="1257300" lvl="3" indent="-457200">
              <a:buAutoNum type="alphaLcPeriod"/>
            </a:pPr>
            <a:r>
              <a:rPr lang="en-US" sz="2000" dirty="0" smtClean="0">
                <a:latin typeface="Calibri" pitchFamily="34" charset="0"/>
                <a:ea typeface="Geneva" pitchFamily="-84" charset="-128"/>
                <a:cs typeface="Calibri" pitchFamily="34" charset="0"/>
              </a:rPr>
              <a:t>Valuation Discounts</a:t>
            </a:r>
          </a:p>
          <a:p>
            <a:pPr marL="800100" lvl="2" indent="-457200">
              <a:buAutoNum type="alphaLcPeriod"/>
            </a:pPr>
            <a:r>
              <a:rPr lang="en-US" sz="2400" dirty="0" smtClean="0">
                <a:solidFill>
                  <a:srgbClr val="5D5D5F"/>
                </a:solidFill>
              </a:rPr>
              <a:t>New </a:t>
            </a:r>
            <a:r>
              <a:rPr lang="en-US" sz="2400" dirty="0">
                <a:solidFill>
                  <a:srgbClr val="5D5D5F"/>
                </a:solidFill>
              </a:rPr>
              <a:t>IRS Form </a:t>
            </a:r>
            <a:r>
              <a:rPr lang="en-US" sz="2400" dirty="0" smtClean="0">
                <a:solidFill>
                  <a:srgbClr val="5D5D5F"/>
                </a:solidFill>
              </a:rPr>
              <a:t>8971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u="sng" dirty="0" smtClean="0">
                <a:hlinkClick r:id="rId3"/>
              </a:rPr>
              <a:t>* http</a:t>
            </a:r>
            <a:r>
              <a:rPr lang="en-US" sz="1800" u="sng" dirty="0">
                <a:hlinkClick r:id="rId3"/>
              </a:rPr>
              <a:t>://www.irs.gov/pub/irs-utl/2015-2016_pgp_initial.pdf</a:t>
            </a:r>
            <a:endParaRPr lang="en-US" sz="1800" dirty="0"/>
          </a:p>
          <a:p>
            <a:pPr marL="857250" lvl="2" indent="-514350">
              <a:buFontTx/>
              <a:buAutoNum type="arabicPeriod"/>
            </a:pPr>
            <a:endParaRPr lang="en-US" dirty="0" smtClean="0">
              <a:latin typeface="Calibri" pitchFamily="34" charset="0"/>
              <a:ea typeface="Geneva" pitchFamily="-84" charset="-128"/>
              <a:cs typeface="Calibri" pitchFamily="34" charset="0"/>
            </a:endParaRPr>
          </a:p>
        </p:txBody>
      </p:sp>
      <p:sp>
        <p:nvSpPr>
          <p:cNvPr id="921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4025" y="131763"/>
            <a:ext cx="8085138" cy="690562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34" charset="0"/>
                <a:ea typeface="Geneva" pitchFamily="-84" charset="-128"/>
                <a:cs typeface="Calibri" pitchFamily="34" charset="0"/>
              </a:rPr>
              <a:t>Recent Developments, cont. </a:t>
            </a:r>
          </a:p>
        </p:txBody>
      </p:sp>
    </p:spTree>
    <p:extLst>
      <p:ext uri="{BB962C8B-B14F-4D97-AF65-F5344CB8AC3E}">
        <p14:creationId xmlns:p14="http://schemas.microsoft.com/office/powerpoint/2010/main" val="4698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01922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4820-3654-1738 v.1</Template>
  <TotalTime>492</TotalTime>
  <Words>364</Words>
  <Application>Microsoft Office PowerPoint</Application>
  <PresentationFormat>On-screen Show (4:3)</PresentationFormat>
  <Paragraphs>102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Geneva</vt:lpstr>
      <vt:lpstr>Lucida Grande</vt:lpstr>
      <vt:lpstr>Times New Roman</vt:lpstr>
      <vt:lpstr>Cover</vt:lpstr>
      <vt:lpstr>1_Custom Design</vt:lpstr>
      <vt:lpstr>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Andrea Douglas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Jaclyn D. Schroeder</dc:creator>
  <cp:lastModifiedBy>Jaclyn D. Schroeder</cp:lastModifiedBy>
  <cp:revision>41</cp:revision>
  <cp:lastPrinted>2016-02-22T23:32:52Z</cp:lastPrinted>
  <dcterms:created xsi:type="dcterms:W3CDTF">2016-02-09T20:23:22Z</dcterms:created>
  <dcterms:modified xsi:type="dcterms:W3CDTF">2016-02-24T14:12:12Z</dcterms:modified>
</cp:coreProperties>
</file>